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7"/>
  </p:notesMasterIdLst>
  <p:sldIdLst>
    <p:sldId id="256" r:id="rId2"/>
    <p:sldId id="261" r:id="rId3"/>
    <p:sldId id="262" r:id="rId4"/>
    <p:sldId id="314" r:id="rId5"/>
    <p:sldId id="313" r:id="rId6"/>
    <p:sldId id="304" r:id="rId7"/>
    <p:sldId id="315" r:id="rId8"/>
    <p:sldId id="282" r:id="rId9"/>
    <p:sldId id="302" r:id="rId10"/>
    <p:sldId id="266" r:id="rId11"/>
    <p:sldId id="284" r:id="rId12"/>
    <p:sldId id="303" r:id="rId13"/>
    <p:sldId id="288" r:id="rId14"/>
    <p:sldId id="300" r:id="rId15"/>
    <p:sldId id="301" r:id="rId16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Trebuchet MS" panose="020B0603020202020204" pitchFamily="34" charset="0"/>
      <p:regular r:id="rId22"/>
      <p:bold r:id="rId23"/>
      <p:italic r:id="rId24"/>
      <p:boldItalic r:id="rId25"/>
    </p:embeddedFont>
    <p:embeddedFont>
      <p:font typeface="Etelka Text Pro" panose="02000503030000020004" charset="-18"/>
      <p:regular r:id="rId26"/>
      <p:bold r:id="rId27"/>
    </p:embeddedFont>
  </p:embeddedFontLst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444E5A"/>
    <a:srgbClr val="FFD2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47" autoAdjust="0"/>
    <p:restoredTop sz="86410" autoAdjust="0"/>
  </p:normalViewPr>
  <p:slideViewPr>
    <p:cSldViewPr>
      <p:cViewPr>
        <p:scale>
          <a:sx n="69" d="100"/>
          <a:sy n="69" d="100"/>
        </p:scale>
        <p:origin x="-270" y="-2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1189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935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C9A02-B8C7-4848-9280-1A67C49EE1D2}" type="datetimeFigureOut">
              <a:rPr lang="cs-CZ" smtClean="0"/>
              <a:pPr/>
              <a:t>2. 11. 2013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D32CE9-E4D0-495C-A456-0708EC1F0341}" type="slidenum">
              <a:rPr lang="cs-CZ" smtClean="0"/>
              <a:pPr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97428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D32CE9-E4D0-495C-A456-0708EC1F0341}" type="slidenum">
              <a:rPr lang="cs-CZ" smtClean="0"/>
              <a:pPr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2971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cs-C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cs-CZ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cs-C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C0764-E5EA-441B-8390-D017DC0722B9}" type="slidenum">
              <a:rPr lang="cs-CZ" smtClean="0"/>
              <a:pPr/>
              <a:t>‹#›</a:t>
            </a:fld>
            <a:endParaRPr lang="cs-CZ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rgbClr val="FF9900"/>
          </a:solidFill>
          <a:latin typeface="Etelka Text Pro" pitchFamily="2" charset="-18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Etelka Text Pro" pitchFamily="2" charset="-18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Etelka Text Pro" pitchFamily="2" charset="-18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Etelka Text Pro" pitchFamily="2" charset="-18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400" kern="1200">
          <a:solidFill>
            <a:schemeClr val="tx1"/>
          </a:solidFill>
          <a:latin typeface="Etelka Text Pro" pitchFamily="2" charset="-18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400" kern="1200">
          <a:solidFill>
            <a:schemeClr val="tx1"/>
          </a:solidFill>
          <a:latin typeface="Etelka Text Pro" pitchFamily="2" charset="-18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chytil@avast.com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taf.sourceforge.net/" TargetMode="External"/><Relationship Id="rId2" Type="http://schemas.openxmlformats.org/officeDocument/2006/relationships/hyperlink" Target="http://jenkins-ci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seleniumhq.org/" TargetMode="External"/><Relationship Id="rId5" Type="http://schemas.openxmlformats.org/officeDocument/2006/relationships/hyperlink" Target="http://www.sikuli.org/" TargetMode="External"/><Relationship Id="rId4" Type="http://schemas.openxmlformats.org/officeDocument/2006/relationships/hyperlink" Target="https://www.virtualbox.or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3156" y="2280292"/>
            <a:ext cx="8315308" cy="1580756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bg1"/>
                </a:solidFill>
              </a:rPr>
              <a:t>Testing a New Release </a:t>
            </a:r>
            <a:r>
              <a:rPr lang="en-US" sz="3600" b="1" dirty="0">
                <a:solidFill>
                  <a:schemeClr val="bg1"/>
                </a:solidFill>
              </a:rPr>
              <a:t>E</a:t>
            </a:r>
            <a:r>
              <a:rPr lang="en-US" sz="3600" b="1" dirty="0" smtClean="0">
                <a:solidFill>
                  <a:schemeClr val="bg1"/>
                </a:solidFill>
              </a:rPr>
              <a:t>very 3 </a:t>
            </a:r>
            <a:r>
              <a:rPr lang="en-US" sz="3600" b="1" dirty="0" err="1" smtClean="0">
                <a:solidFill>
                  <a:schemeClr val="bg1"/>
                </a:solidFill>
              </a:rPr>
              <a:t>mins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9552" y="4221088"/>
            <a:ext cx="4714908" cy="1008112"/>
          </a:xfrm>
        </p:spPr>
        <p:txBody>
          <a:bodyPr>
            <a:normAutofit/>
          </a:bodyPr>
          <a:lstStyle/>
          <a:p>
            <a:r>
              <a:rPr lang="en-US" sz="2000" b="1" dirty="0" err="1">
                <a:solidFill>
                  <a:schemeClr val="bg1"/>
                </a:solidFill>
              </a:rPr>
              <a:t>Petr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 smtClean="0">
                <a:solidFill>
                  <a:schemeClr val="bg1"/>
                </a:solidFill>
              </a:rPr>
              <a:t>Chytil</a:t>
            </a:r>
            <a:endParaRPr lang="en-US" sz="2000" b="1" dirty="0" smtClean="0">
              <a:solidFill>
                <a:schemeClr val="bg1"/>
              </a:solidFill>
            </a:endParaRPr>
          </a:p>
          <a:p>
            <a:r>
              <a:rPr lang="en-US" sz="2000" b="1" dirty="0" smtClean="0">
                <a:solidFill>
                  <a:schemeClr val="bg1"/>
                </a:solidFill>
              </a:rPr>
              <a:t>AVAST </a:t>
            </a:r>
            <a:r>
              <a:rPr lang="en-US" sz="2000" b="1" dirty="0">
                <a:solidFill>
                  <a:schemeClr val="bg1"/>
                </a:solidFill>
              </a:rPr>
              <a:t>Software </a:t>
            </a:r>
            <a:r>
              <a:rPr lang="en-US" sz="2000" b="1" dirty="0" err="1">
                <a:solidFill>
                  <a:schemeClr val="bg1"/>
                </a:solidFill>
              </a:rPr>
              <a:t>a.s</a:t>
            </a:r>
            <a:r>
              <a:rPr lang="en-US" sz="2000" b="1" dirty="0">
                <a:solidFill>
                  <a:schemeClr val="bg1"/>
                </a:solidFill>
              </a:rPr>
              <a:t>.</a:t>
            </a:r>
          </a:p>
          <a:p>
            <a:pPr algn="l"/>
            <a:endParaRPr lang="cs-CZ" sz="2000" dirty="0">
              <a:solidFill>
                <a:schemeClr val="bg1"/>
              </a:solidFill>
              <a:latin typeface="Etelka Text Pro" pitchFamily="50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463211"/>
            <a:ext cx="1984874" cy="73354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cs-CZ" dirty="0" smtClean="0"/>
              <a:t>Jenkins – Test Automation Server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Centerpiece of our testing infrastructure</a:t>
            </a:r>
          </a:p>
          <a:p>
            <a:r>
              <a:rPr lang="en-US" dirty="0" smtClean="0"/>
              <a:t>We use Jenkins CI</a:t>
            </a:r>
          </a:p>
          <a:p>
            <a:pPr lvl="1"/>
            <a:r>
              <a:rPr lang="en-US" dirty="0" smtClean="0"/>
              <a:t>An extendable open source </a:t>
            </a:r>
            <a:r>
              <a:rPr lang="en-US" b="1" dirty="0" smtClean="0"/>
              <a:t>continuous integration server</a:t>
            </a:r>
          </a:p>
          <a:p>
            <a:pPr lvl="2"/>
            <a:r>
              <a:rPr lang="en-US" dirty="0" smtClean="0"/>
              <a:t>Runs and monitors repeated jobs, e.g. builds software projects</a:t>
            </a:r>
          </a:p>
          <a:p>
            <a:pPr marL="914400" lvl="2" indent="0">
              <a:buNone/>
            </a:pPr>
            <a:endParaRPr lang="en-US" dirty="0" smtClean="0"/>
          </a:p>
          <a:p>
            <a:pPr lvl="1"/>
            <a:r>
              <a:rPr lang="en-US" dirty="0" smtClean="0"/>
              <a:t>Main features:</a:t>
            </a:r>
          </a:p>
          <a:p>
            <a:pPr lvl="2"/>
            <a:r>
              <a:rPr lang="en-US" dirty="0" smtClean="0"/>
              <a:t>Quick setup and configuration</a:t>
            </a:r>
          </a:p>
          <a:p>
            <a:pPr lvl="2"/>
            <a:r>
              <a:rPr lang="en-US" dirty="0" smtClean="0"/>
              <a:t>Test results reporting, archiving</a:t>
            </a:r>
          </a:p>
          <a:p>
            <a:pPr lvl="2"/>
            <a:r>
              <a:rPr lang="en-US" dirty="0" smtClean="0"/>
              <a:t>File fingerprinting</a:t>
            </a:r>
          </a:p>
          <a:p>
            <a:pPr lvl="2"/>
            <a:r>
              <a:rPr lang="en-US" dirty="0" smtClean="0"/>
              <a:t>Tons of existing plugins</a:t>
            </a:r>
          </a:p>
          <a:p>
            <a:pPr lvl="2"/>
            <a:r>
              <a:rPr lang="en-US" dirty="0" smtClean="0"/>
              <a:t>And much more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10</a:t>
            </a:fld>
            <a:endParaRPr lang="cs-CZ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8264" y="1412776"/>
            <a:ext cx="752779" cy="1033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184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 smtClean="0"/>
              <a:t>The Cloud - solution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Functional (or integration?) tests implemented in C#</a:t>
            </a:r>
          </a:p>
          <a:p>
            <a:r>
              <a:rPr lang="en-US" dirty="0" smtClean="0"/>
              <a:t>Tests have to be 100% reliable …</a:t>
            </a:r>
            <a:endParaRPr lang="en-US" dirty="0" smtClean="0"/>
          </a:p>
          <a:p>
            <a:r>
              <a:rPr lang="en-US" dirty="0" smtClean="0"/>
              <a:t>The environment: Windows OS guests in </a:t>
            </a:r>
            <a:r>
              <a:rPr lang="en-US" dirty="0" err="1" smtClean="0"/>
              <a:t>VirtualBox</a:t>
            </a:r>
            <a:endParaRPr lang="en-US" baseline="0" dirty="0" smtClean="0"/>
          </a:p>
          <a:p>
            <a:r>
              <a:rPr lang="en-US" baseline="0" dirty="0" smtClean="0"/>
              <a:t>Remote test execution using STAF framework</a:t>
            </a:r>
          </a:p>
          <a:p>
            <a:r>
              <a:rPr lang="en-US" baseline="0" dirty="0" smtClean="0"/>
              <a:t>Integration of Jenkins job into the </a:t>
            </a:r>
            <a:r>
              <a:rPr lang="en-US" baseline="0" dirty="0" err="1" smtClean="0"/>
              <a:t>perl</a:t>
            </a:r>
            <a:r>
              <a:rPr lang="en-US" baseline="0" dirty="0" smtClean="0"/>
              <a:t> build script using Jenkins REST API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4462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5842992" cy="1066130"/>
          </a:xfrm>
        </p:spPr>
        <p:txBody>
          <a:bodyPr/>
          <a:lstStyle/>
          <a:p>
            <a:r>
              <a:rPr lang="en-US" dirty="0" smtClean="0"/>
              <a:t>The Cloud</a:t>
            </a:r>
            <a:endParaRPr lang="cs-C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12</a:t>
            </a:fld>
            <a:endParaRPr lang="cs-CZ"/>
          </a:p>
        </p:txBody>
      </p:sp>
      <p:pic>
        <p:nvPicPr>
          <p:cNvPr id="2050" name="Picture 2" descr="C:\Users\chytil.AVAST\Google Drive\CzechTest2013\CzechTest2013_virusla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7" y="260648"/>
            <a:ext cx="1144587" cy="1011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chytil.AVAST\Google Drive\CzechTest2013\CzechTest2013_jenkins.pn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3550" y="2633333"/>
            <a:ext cx="1545339" cy="1458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Left Arrow 8"/>
          <p:cNvSpPr/>
          <p:nvPr/>
        </p:nvSpPr>
        <p:spPr>
          <a:xfrm rot="16200000">
            <a:off x="3499508" y="1834051"/>
            <a:ext cx="1292564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Test execution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0" name="Left Arrow 9"/>
          <p:cNvSpPr/>
          <p:nvPr/>
        </p:nvSpPr>
        <p:spPr>
          <a:xfrm rot="16200000" flipH="1">
            <a:off x="4182706" y="1808472"/>
            <a:ext cx="1241408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Test result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pic>
        <p:nvPicPr>
          <p:cNvPr id="2052" name="Picture 4" descr="C:\Users\chytil.AVAST\Google Drive\CzechTest2013\CzechTest2013_cloud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510" y="3017838"/>
            <a:ext cx="1992313" cy="820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Users\chytil.AVAST\Google Drive\CzechTest2013\CzechTest2013_local-cloud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017836"/>
            <a:ext cx="1992313" cy="820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Left Arrow 12"/>
          <p:cNvSpPr/>
          <p:nvPr/>
        </p:nvSpPr>
        <p:spPr>
          <a:xfrm rot="19075242">
            <a:off x="1781381" y="1950287"/>
            <a:ext cx="2341001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Virus definition release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4" name="Left Arrow 13"/>
          <p:cNvSpPr/>
          <p:nvPr/>
        </p:nvSpPr>
        <p:spPr>
          <a:xfrm rot="2524758" flipH="1">
            <a:off x="5342441" y="2118249"/>
            <a:ext cx="1889190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Virus definition release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pic>
        <p:nvPicPr>
          <p:cNvPr id="2055" name="Picture 7" descr="C:\Users\chytil.AVAST\Google Drive\CzechTest2013\CzechTest2013_virtual-client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790" y="5387995"/>
            <a:ext cx="992187" cy="1030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Left Arrow 16"/>
          <p:cNvSpPr/>
          <p:nvPr/>
        </p:nvSpPr>
        <p:spPr>
          <a:xfrm rot="16200000">
            <a:off x="3499508" y="4639870"/>
            <a:ext cx="1292564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Test execution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8" name="Left Arrow 17"/>
          <p:cNvSpPr/>
          <p:nvPr/>
        </p:nvSpPr>
        <p:spPr>
          <a:xfrm rot="16200000" flipH="1">
            <a:off x="4182706" y="4614291"/>
            <a:ext cx="1241408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Test result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9" name="Left Arrow 18"/>
          <p:cNvSpPr/>
          <p:nvPr/>
        </p:nvSpPr>
        <p:spPr>
          <a:xfrm rot="2524758" flipH="1">
            <a:off x="1729280" y="4639869"/>
            <a:ext cx="2341001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Package delivery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pic>
        <p:nvPicPr>
          <p:cNvPr id="2056" name="Picture 8" descr="C:\Users\chytil.AVAST\Google Drive\CzechTest2013\CzechTest2013_users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4448" y="5439152"/>
            <a:ext cx="2992437" cy="858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Left Arrow 20"/>
          <p:cNvSpPr/>
          <p:nvPr/>
        </p:nvSpPr>
        <p:spPr>
          <a:xfrm rot="16200000">
            <a:off x="6517247" y="4561924"/>
            <a:ext cx="1292564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Delivery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22" name="Left Arrow 21"/>
          <p:cNvSpPr/>
          <p:nvPr/>
        </p:nvSpPr>
        <p:spPr>
          <a:xfrm rot="17499647">
            <a:off x="5866613" y="4471161"/>
            <a:ext cx="1262419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Package</a:t>
            </a:r>
          </a:p>
        </p:txBody>
      </p:sp>
      <p:sp>
        <p:nvSpPr>
          <p:cNvPr id="24" name="Left Arrow 23"/>
          <p:cNvSpPr/>
          <p:nvPr/>
        </p:nvSpPr>
        <p:spPr>
          <a:xfrm rot="4100353" flipH="1">
            <a:off x="7196293" y="4471161"/>
            <a:ext cx="1262419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25" name="Left Arrow 24"/>
          <p:cNvSpPr/>
          <p:nvPr/>
        </p:nvSpPr>
        <p:spPr>
          <a:xfrm rot="2524758" flipH="1">
            <a:off x="5099896" y="1285693"/>
            <a:ext cx="552038" cy="306000"/>
          </a:xfrm>
          <a:prstGeom prst="leftArrow">
            <a:avLst/>
          </a:prstGeom>
          <a:solidFill>
            <a:srgbClr val="C00000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OK?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591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3" grpId="0" animBg="1"/>
      <p:bldP spid="14" grpId="0" animBg="1"/>
      <p:bldP spid="17" grpId="0" animBg="1"/>
      <p:bldP spid="18" grpId="0" animBg="1"/>
      <p:bldP spid="19" grpId="0" animBg="1"/>
      <p:bldP spid="21" grpId="0" animBg="1"/>
      <p:bldP spid="22" grpId="0" animBg="1"/>
      <p:bldP spid="24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5533" y="1637969"/>
            <a:ext cx="8229600" cy="5049078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Even integration tests can be:</a:t>
            </a:r>
          </a:p>
          <a:p>
            <a:pPr lvl="1"/>
            <a:r>
              <a:rPr lang="en-US" dirty="0" smtClean="0"/>
              <a:t>Fast</a:t>
            </a:r>
          </a:p>
          <a:p>
            <a:pPr lvl="1"/>
            <a:r>
              <a:rPr lang="en-US" dirty="0" smtClean="0"/>
              <a:t>Reliable</a:t>
            </a:r>
          </a:p>
          <a:p>
            <a:pPr lvl="1"/>
            <a:r>
              <a:rPr lang="en-US" dirty="0" smtClean="0"/>
              <a:t>Fully automated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Do not take “it cannot be tested” as an answer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99781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and Answers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200" dirty="0" smtClean="0"/>
              <a:t>Contact info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Petr</a:t>
            </a:r>
            <a:r>
              <a:rPr lang="en-US" dirty="0" smtClean="0"/>
              <a:t> </a:t>
            </a:r>
            <a:r>
              <a:rPr lang="en-US" dirty="0" err="1"/>
              <a:t>Chytil</a:t>
            </a:r>
            <a:r>
              <a:rPr lang="en-US" dirty="0"/>
              <a:t> </a:t>
            </a:r>
            <a:r>
              <a:rPr lang="en-US" dirty="0" smtClean="0"/>
              <a:t>		</a:t>
            </a:r>
            <a:r>
              <a:rPr lang="en-US" dirty="0" smtClean="0">
                <a:hlinkClick r:id="rId2"/>
              </a:rPr>
              <a:t>chytil@avast.com</a:t>
            </a:r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63861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 -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Jenkins </a:t>
            </a:r>
            <a:r>
              <a:rPr lang="en-US" dirty="0" smtClean="0"/>
              <a:t>		</a:t>
            </a:r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://jenkins-ci.org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 err="1" smtClean="0"/>
              <a:t>Parametrized</a:t>
            </a:r>
            <a:r>
              <a:rPr lang="en-US" dirty="0" smtClean="0"/>
              <a:t> Trigger Plugin</a:t>
            </a:r>
          </a:p>
          <a:p>
            <a:pPr lvl="1"/>
            <a:r>
              <a:rPr lang="en-US" dirty="0" smtClean="0"/>
              <a:t>Build Pipeline Plugin</a:t>
            </a:r>
          </a:p>
          <a:p>
            <a:pPr lvl="1"/>
            <a:r>
              <a:rPr lang="en-US" dirty="0" smtClean="0"/>
              <a:t>Robot Framework Plugin</a:t>
            </a:r>
          </a:p>
          <a:p>
            <a:r>
              <a:rPr lang="en-US" dirty="0" smtClean="0"/>
              <a:t>STAF 		</a:t>
            </a:r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://staf.sourceforge.net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/>
              <a:t>VirtualBox 	</a:t>
            </a:r>
            <a:r>
              <a:rPr lang="en-US" dirty="0" smtClean="0">
                <a:hlinkClick r:id="rId4"/>
              </a:rPr>
              <a:t>https</a:t>
            </a:r>
            <a:r>
              <a:rPr lang="en-US" dirty="0">
                <a:hlinkClick r:id="rId4"/>
              </a:rPr>
              <a:t>://www.virtualbox.org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 err="1" smtClean="0"/>
              <a:t>Sikuli</a:t>
            </a:r>
            <a:r>
              <a:rPr lang="en-US" dirty="0" smtClean="0"/>
              <a:t>		</a:t>
            </a:r>
            <a:r>
              <a:rPr lang="en-US" dirty="0">
                <a:hlinkClick r:id="rId5"/>
              </a:rPr>
              <a:t>http://www.sikuli.org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r>
              <a:rPr lang="en-US" dirty="0" smtClean="0"/>
              <a:t>Selenium		</a:t>
            </a:r>
            <a:r>
              <a:rPr lang="en-US" dirty="0">
                <a:hlinkClick r:id="rId6"/>
              </a:rPr>
              <a:t>http://www.seleniumhq.org/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89188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5886"/>
            <a:ext cx="8229600" cy="60319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Department</a:t>
            </a:r>
            <a:r>
              <a:rPr lang="en-US" baseline="0" dirty="0" smtClean="0"/>
              <a:t> map in Avast</a:t>
            </a:r>
            <a:endParaRPr lang="cs-CZ" dirty="0"/>
          </a:p>
        </p:txBody>
      </p:sp>
      <p:pic>
        <p:nvPicPr>
          <p:cNvPr id="2051" name="Picture 3" descr="C:\Users\chytil.AVAST\Documents\JUC 2012\JUC_2012_depts-scheme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154907"/>
            <a:ext cx="8163753" cy="5238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825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476672"/>
            <a:ext cx="8356265" cy="864096"/>
          </a:xfrm>
        </p:spPr>
        <p:txBody>
          <a:bodyPr>
            <a:noAutofit/>
          </a:bodyPr>
          <a:lstStyle/>
          <a:p>
            <a:r>
              <a:rPr lang="en-US" sz="4000" dirty="0" smtClean="0"/>
              <a:t>Department map with QA dept.</a:t>
            </a:r>
            <a:endParaRPr lang="cs-CZ" sz="4000" dirty="0"/>
          </a:p>
        </p:txBody>
      </p:sp>
      <p:pic>
        <p:nvPicPr>
          <p:cNvPr id="1026" name="Picture 2" descr="C:\Users\chytil\Google Drive\CzechTest2013\CzechTest2013_depts-scheme-jenkins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223" y="1484784"/>
            <a:ext cx="7581863" cy="4931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5565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848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Malware x </a:t>
            </a:r>
            <a:r>
              <a:rPr lang="en-US" dirty="0" err="1" smtClean="0"/>
              <a:t>AntiVirus</a:t>
            </a:r>
            <a:r>
              <a:rPr lang="en-US" dirty="0" smtClean="0"/>
              <a:t> Arms Race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4</a:t>
            </a:fld>
            <a:endParaRPr lang="cs-CZ"/>
          </a:p>
        </p:txBody>
      </p:sp>
      <p:pic>
        <p:nvPicPr>
          <p:cNvPr id="1026" name="Picture 2" descr="C:\Users\chytil\Documents\drone-attacks1-e13491768944362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828800"/>
            <a:ext cx="7678177" cy="403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6582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Getting Updates</a:t>
            </a:r>
            <a:r>
              <a:rPr lang="en-US" baseline="0" dirty="0" smtClean="0"/>
              <a:t> from the Cloud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AVAST Streaming</a:t>
            </a:r>
            <a:r>
              <a:rPr lang="en-US" baseline="0" dirty="0" smtClean="0"/>
              <a:t> Updates</a:t>
            </a:r>
          </a:p>
          <a:p>
            <a:r>
              <a:rPr lang="en-US" dirty="0" smtClean="0"/>
              <a:t>Pushing new virus definitions to clients continuously</a:t>
            </a:r>
          </a:p>
          <a:p>
            <a:r>
              <a:rPr lang="en-US" dirty="0" smtClean="0"/>
              <a:t>Hybrid solution, clients still pull two or three virus definitions during the day</a:t>
            </a:r>
          </a:p>
          <a:p>
            <a:r>
              <a:rPr lang="en-US" dirty="0" smtClean="0"/>
              <a:t>Virus definition generation:</a:t>
            </a:r>
          </a:p>
          <a:p>
            <a:pPr lvl="1"/>
            <a:r>
              <a:rPr lang="en-US" dirty="0" smtClean="0"/>
              <a:t>Fully automated</a:t>
            </a:r>
          </a:p>
          <a:p>
            <a:pPr lvl="1"/>
            <a:r>
              <a:rPr lang="en-US" dirty="0" smtClean="0"/>
              <a:t>10 </a:t>
            </a:r>
            <a:r>
              <a:rPr lang="en-US" dirty="0" smtClean="0"/>
              <a:t>engines, 5 for streaming updates</a:t>
            </a:r>
            <a:endParaRPr lang="en-US" dirty="0" smtClean="0"/>
          </a:p>
          <a:p>
            <a:pPr lvl="1"/>
            <a:r>
              <a:rPr lang="en-US" dirty="0" smtClean="0"/>
              <a:t>Community based</a:t>
            </a:r>
          </a:p>
          <a:p>
            <a:r>
              <a:rPr lang="en-US" dirty="0" smtClean="0"/>
              <a:t>Backend:</a:t>
            </a:r>
          </a:p>
          <a:p>
            <a:pPr lvl="1"/>
            <a:r>
              <a:rPr lang="en-US" dirty="0" smtClean="0"/>
              <a:t>High performance Java application, 40 millions concurrent connections</a:t>
            </a:r>
            <a:endParaRPr lang="cs-C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2775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8104" y="427038"/>
            <a:ext cx="3385377" cy="1143000"/>
          </a:xfrm>
        </p:spPr>
        <p:txBody>
          <a:bodyPr/>
          <a:lstStyle/>
          <a:p>
            <a:r>
              <a:rPr lang="en-US" dirty="0" smtClean="0"/>
              <a:t>distribution</a:t>
            </a:r>
            <a:endParaRPr lang="cs-C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6</a:t>
            </a:fld>
            <a:endParaRPr lang="cs-CZ"/>
          </a:p>
        </p:txBody>
      </p:sp>
      <p:pic>
        <p:nvPicPr>
          <p:cNvPr id="7" name="Picture 2" descr="C:\Users\chytil.AVAST\Google Drive\CzechTest2013\CzechTest2013_viruslab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0139" y="692696"/>
            <a:ext cx="1144587" cy="1011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C:\Users\chytil.AVAST\Google Drive\CzechTest2013\CzechTest2013_clou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4658" y="3213200"/>
            <a:ext cx="2621957" cy="108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Left Arrow 8"/>
          <p:cNvSpPr/>
          <p:nvPr/>
        </p:nvSpPr>
        <p:spPr>
          <a:xfrm rot="16200000">
            <a:off x="3806101" y="2304003"/>
            <a:ext cx="1368375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Virus definition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pic>
        <p:nvPicPr>
          <p:cNvPr id="10" name="Picture 8" descr="C:\Users\chytil.AVAST\Google Drive\CzechTest2013\CzechTest2013_user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2072" y="5589240"/>
            <a:ext cx="2992437" cy="858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Left Arrow 10"/>
          <p:cNvSpPr/>
          <p:nvPr/>
        </p:nvSpPr>
        <p:spPr>
          <a:xfrm rot="16200000">
            <a:off x="4024016" y="4786378"/>
            <a:ext cx="1148548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Delivery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2" name="Left Arrow 11"/>
          <p:cNvSpPr/>
          <p:nvPr/>
        </p:nvSpPr>
        <p:spPr>
          <a:xfrm rot="17499647">
            <a:off x="3211368" y="4711199"/>
            <a:ext cx="1262419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Package</a:t>
            </a:r>
          </a:p>
        </p:txBody>
      </p:sp>
      <p:sp>
        <p:nvSpPr>
          <p:cNvPr id="13" name="Left Arrow 12"/>
          <p:cNvSpPr/>
          <p:nvPr/>
        </p:nvSpPr>
        <p:spPr>
          <a:xfrm rot="4100353" flipH="1">
            <a:off x="4676013" y="4711199"/>
            <a:ext cx="1262419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83568" y="427038"/>
            <a:ext cx="338537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rgbClr val="FF9900"/>
                </a:solidFill>
                <a:latin typeface="Etelka Text Pro" pitchFamily="2" charset="-18"/>
                <a:ea typeface="+mj-ea"/>
                <a:cs typeface="+mj-cs"/>
              </a:defRPr>
            </a:lvl1pPr>
          </a:lstStyle>
          <a:p>
            <a:r>
              <a:rPr lang="en-US" dirty="0" smtClean="0"/>
              <a:t>The Cloud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831892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Backend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40 millions concurrently connected users</a:t>
            </a:r>
          </a:p>
          <a:p>
            <a:r>
              <a:rPr lang="en-US" dirty="0" smtClean="0"/>
              <a:t>2 millions connections per server in peak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7</a:t>
            </a:fld>
            <a:endParaRPr lang="cs-CZ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399" y="2667000"/>
            <a:ext cx="7848601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1900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13619"/>
            <a:ext cx="2843522" cy="2544762"/>
          </a:xfrm>
        </p:spPr>
        <p:txBody>
          <a:bodyPr/>
          <a:lstStyle/>
          <a:p>
            <a:r>
              <a:rPr lang="en-US" dirty="0" smtClean="0"/>
              <a:t>Testing The Cloud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744" y="3810000"/>
            <a:ext cx="8229600" cy="2697163"/>
          </a:xfrm>
        </p:spPr>
        <p:txBody>
          <a:bodyPr/>
          <a:lstStyle/>
          <a:p>
            <a:endParaRPr lang="en-US" baseline="0" dirty="0" smtClean="0"/>
          </a:p>
          <a:p>
            <a:pPr lvl="1"/>
            <a:r>
              <a:rPr lang="en-US" dirty="0" smtClean="0"/>
              <a:t>Every streaming update has to be tested</a:t>
            </a:r>
            <a:endParaRPr lang="en-US" baseline="0" dirty="0" smtClean="0"/>
          </a:p>
          <a:p>
            <a:pPr lvl="1"/>
            <a:r>
              <a:rPr lang="en-US" dirty="0" smtClean="0"/>
              <a:t>Integrate smoke tests into </a:t>
            </a:r>
            <a:r>
              <a:rPr lang="en-US" b="1" dirty="0" smtClean="0"/>
              <a:t>existing</a:t>
            </a:r>
            <a:r>
              <a:rPr lang="en-US" b="1" baseline="0" dirty="0" smtClean="0"/>
              <a:t> </a:t>
            </a:r>
            <a:r>
              <a:rPr lang="en-US" b="1" baseline="0" dirty="0" err="1" smtClean="0"/>
              <a:t>viruslab</a:t>
            </a:r>
            <a:r>
              <a:rPr lang="en-US" b="1" baseline="0" dirty="0" smtClean="0"/>
              <a:t> infrastructure</a:t>
            </a:r>
          </a:p>
          <a:p>
            <a:pPr lvl="1"/>
            <a:r>
              <a:rPr lang="en-US" baseline="0" dirty="0" smtClean="0"/>
              <a:t>Build infrastructure implemented in </a:t>
            </a:r>
            <a:r>
              <a:rPr lang="en-US" baseline="0" dirty="0" err="1" smtClean="0"/>
              <a:t>perl</a:t>
            </a:r>
            <a:endParaRPr lang="en-US" baseline="0" dirty="0" smtClean="0"/>
          </a:p>
          <a:p>
            <a:pPr lvl="1"/>
            <a:r>
              <a:rPr lang="en-US" baseline="0" dirty="0" smtClean="0"/>
              <a:t>Every </a:t>
            </a:r>
            <a:r>
              <a:rPr lang="en-US" dirty="0" smtClean="0"/>
              <a:t>3-5</a:t>
            </a:r>
            <a:r>
              <a:rPr lang="en-US" baseline="0" dirty="0" smtClean="0"/>
              <a:t> minutes, small package of virus definitions is distributed to over 200 million users</a:t>
            </a:r>
          </a:p>
          <a:p>
            <a:pPr lvl="2"/>
            <a:r>
              <a:rPr lang="en-US" baseline="0" dirty="0" smtClean="0"/>
              <a:t>But, do not break their computers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 smtClean="0"/>
              <a:t>www.avast.com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8</a:t>
            </a:fld>
            <a:endParaRPr lang="cs-CZ"/>
          </a:p>
        </p:txBody>
      </p:sp>
      <p:pic>
        <p:nvPicPr>
          <p:cNvPr id="2050" name="Picture 2" descr="C:\Users\chytil\Documents\old_computer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8060" y="533400"/>
            <a:ext cx="5007429" cy="350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6338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3273430" cy="1712414"/>
          </a:xfrm>
        </p:spPr>
        <p:txBody>
          <a:bodyPr>
            <a:normAutofit/>
          </a:bodyPr>
          <a:lstStyle/>
          <a:p>
            <a:r>
              <a:rPr lang="cs-CZ" sz="3200" dirty="0"/>
              <a:t>Test </a:t>
            </a:r>
            <a:r>
              <a:rPr lang="cs-CZ" sz="3200" dirty="0" err="1"/>
              <a:t>Automation</a:t>
            </a:r>
            <a:r>
              <a:rPr lang="cs-CZ" sz="3200" dirty="0"/>
              <a:t> </a:t>
            </a:r>
            <a:r>
              <a:rPr lang="en-US" sz="3200" dirty="0"/>
              <a:t>S</a:t>
            </a:r>
            <a:r>
              <a:rPr lang="cs-CZ" sz="3200" dirty="0" err="1" smtClean="0"/>
              <a:t>erver</a:t>
            </a:r>
            <a:endParaRPr lang="cs-CZ" sz="32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jOpenSpace  2.11. 2013</a:t>
            </a:r>
            <a:endParaRPr lang="cs-C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www.avast.com</a:t>
            </a:r>
            <a:endParaRPr lang="cs-C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C0764-E5EA-441B-8390-D017DC0722B9}" type="slidenum">
              <a:rPr lang="cs-CZ" smtClean="0"/>
              <a:pPr/>
              <a:t>9</a:t>
            </a:fld>
            <a:endParaRPr lang="cs-CZ"/>
          </a:p>
        </p:txBody>
      </p:sp>
      <p:pic>
        <p:nvPicPr>
          <p:cNvPr id="1028" name="Picture 4" descr="C:\Users\chytil.AVAST\Google Drive\CzechTest2013\CzechTest2013_test-automation-server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2666401"/>
            <a:ext cx="2230437" cy="150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chytil.AVAST\Google Drive\CzechTest2013\CzechTest2013_virtual-clients.png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5517232"/>
            <a:ext cx="2220473" cy="1220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chytil.AVAST\Google Drive\CzechTest2013\CzechTest2013_cloud-it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2780928"/>
            <a:ext cx="1144587" cy="1011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Left Arrow 15"/>
          <p:cNvSpPr/>
          <p:nvPr/>
        </p:nvSpPr>
        <p:spPr>
          <a:xfrm flipH="1">
            <a:off x="1835698" y="3419669"/>
            <a:ext cx="1296142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Test result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7" name="Left Arrow 16"/>
          <p:cNvSpPr/>
          <p:nvPr/>
        </p:nvSpPr>
        <p:spPr>
          <a:xfrm>
            <a:off x="1835696" y="2924943"/>
            <a:ext cx="1296144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Test execution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8" name="Left Arrow 17"/>
          <p:cNvSpPr/>
          <p:nvPr/>
        </p:nvSpPr>
        <p:spPr>
          <a:xfrm rot="16200000">
            <a:off x="3084348" y="4714369"/>
            <a:ext cx="1292564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Test execution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19" name="Left Arrow 18"/>
          <p:cNvSpPr/>
          <p:nvPr/>
        </p:nvSpPr>
        <p:spPr>
          <a:xfrm rot="16200000" flipH="1">
            <a:off x="3767546" y="4688790"/>
            <a:ext cx="1241408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Test result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20" name="Left Arrow 19"/>
          <p:cNvSpPr/>
          <p:nvPr/>
        </p:nvSpPr>
        <p:spPr>
          <a:xfrm rot="16200000" flipH="1">
            <a:off x="4464336" y="4688790"/>
            <a:ext cx="1241408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VM Control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pic>
        <p:nvPicPr>
          <p:cNvPr id="1031" name="Picture 7" descr="C:\Users\chytil.AVAST\Google Drive\CzechTest2013\CzechTest2013_viruslab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8770" y="260647"/>
            <a:ext cx="1144587" cy="1011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Left Arrow 21"/>
          <p:cNvSpPr/>
          <p:nvPr/>
        </p:nvSpPr>
        <p:spPr>
          <a:xfrm rot="16200000">
            <a:off x="3390348" y="1834051"/>
            <a:ext cx="1292564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Job execution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23" name="Left Arrow 22"/>
          <p:cNvSpPr/>
          <p:nvPr/>
        </p:nvSpPr>
        <p:spPr>
          <a:xfrm rot="16200000" flipH="1">
            <a:off x="4073546" y="1808472"/>
            <a:ext cx="1241408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Job result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pic>
        <p:nvPicPr>
          <p:cNvPr id="1033" name="Picture 9" descr="C:\Users\chytil.AVAST\Google Drive\CzechTest2013\CzechTest2013_development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2780927"/>
            <a:ext cx="1144587" cy="1011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Left Arrow 26"/>
          <p:cNvSpPr/>
          <p:nvPr/>
        </p:nvSpPr>
        <p:spPr>
          <a:xfrm>
            <a:off x="5672972" y="2924943"/>
            <a:ext cx="1292564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Job execution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28" name="Left Arrow 27"/>
          <p:cNvSpPr/>
          <p:nvPr/>
        </p:nvSpPr>
        <p:spPr>
          <a:xfrm flipH="1">
            <a:off x="5724128" y="3419669"/>
            <a:ext cx="1241408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Job result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29" name="Bent-Up Arrow 28"/>
          <p:cNvSpPr/>
          <p:nvPr/>
        </p:nvSpPr>
        <p:spPr>
          <a:xfrm>
            <a:off x="5672972" y="3861048"/>
            <a:ext cx="2211396" cy="2376264"/>
          </a:xfrm>
          <a:prstGeom prst="bentUpArrow">
            <a:avLst>
              <a:gd name="adj1" fmla="val 6930"/>
              <a:gd name="adj2" fmla="val 8193"/>
              <a:gd name="adj3" fmla="val 7571"/>
            </a:avLst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Functional test execution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35" name="Bent-Up Arrow 34"/>
          <p:cNvSpPr/>
          <p:nvPr/>
        </p:nvSpPr>
        <p:spPr>
          <a:xfrm flipH="1">
            <a:off x="1187624" y="3861048"/>
            <a:ext cx="2088232" cy="2088232"/>
          </a:xfrm>
          <a:prstGeom prst="bentUpArrow">
            <a:avLst>
              <a:gd name="adj1" fmla="val 6930"/>
              <a:gd name="adj2" fmla="val 8193"/>
              <a:gd name="adj3" fmla="val 7571"/>
            </a:avLst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Virus definition testing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37" name="Bent-Up Arrow 36"/>
          <p:cNvSpPr/>
          <p:nvPr/>
        </p:nvSpPr>
        <p:spPr>
          <a:xfrm flipH="1">
            <a:off x="727890" y="3861048"/>
            <a:ext cx="2547966" cy="2520280"/>
          </a:xfrm>
          <a:prstGeom prst="bentUpArrow">
            <a:avLst>
              <a:gd name="adj1" fmla="val 5643"/>
              <a:gd name="adj2" fmla="val 6906"/>
              <a:gd name="adj3" fmla="val 6169"/>
            </a:avLst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Server backend testing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39" name="Left Arrow 38"/>
          <p:cNvSpPr/>
          <p:nvPr/>
        </p:nvSpPr>
        <p:spPr>
          <a:xfrm rot="19932517">
            <a:off x="995069" y="1763361"/>
            <a:ext cx="2869657" cy="306000"/>
          </a:xfrm>
          <a:prstGeom prst="leftArrow">
            <a:avLst/>
          </a:prstGeom>
          <a:solidFill>
            <a:srgbClr val="444E5A"/>
          </a:solidFill>
          <a:ln w="12700" cap="rnd">
            <a:noFill/>
          </a:ln>
          <a:effec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bg1"/>
                </a:solidFill>
                <a:latin typeface="Trebuchet MS" pitchFamily="34" charset="0"/>
              </a:rPr>
              <a:t>Virus definition release</a:t>
            </a:r>
            <a:endParaRPr lang="en-US" sz="1200" dirty="0">
              <a:solidFill>
                <a:schemeClr val="bg1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6507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2" grpId="0" animBg="1"/>
      <p:bldP spid="23" grpId="0" animBg="1"/>
      <p:bldP spid="27" grpId="0" animBg="1"/>
      <p:bldP spid="28" grpId="0" animBg="1"/>
      <p:bldP spid="29" grpId="0" animBg="1"/>
      <p:bldP spid="35" grpId="0" animBg="1"/>
      <p:bldP spid="37" grpId="0" animBg="1"/>
      <p:bldP spid="39" grpId="0" animBg="1"/>
    </p:bldLst>
  </p:timing>
</p:sld>
</file>

<file path=ppt/theme/theme1.xml><?xml version="1.0" encoding="utf-8"?>
<a:theme xmlns:a="http://schemas.openxmlformats.org/drawingml/2006/main" name="Chytil_Avast_Manila_201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Chytil_Avast_Manila_2013</Template>
  <TotalTime>132</TotalTime>
  <Words>424</Words>
  <Application>Microsoft Office PowerPoint</Application>
  <PresentationFormat>On-screen Show (4:3)</PresentationFormat>
  <Paragraphs>144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Trebuchet MS</vt:lpstr>
      <vt:lpstr>Etelka Text Pro</vt:lpstr>
      <vt:lpstr>Chytil_Avast_Manila_2013</vt:lpstr>
      <vt:lpstr>Testing a New Release Every 3 mins</vt:lpstr>
      <vt:lpstr>Department map in Avast</vt:lpstr>
      <vt:lpstr>Department map with QA dept.</vt:lpstr>
      <vt:lpstr>Malware x AntiVirus Arms Race</vt:lpstr>
      <vt:lpstr>Getting Updates from the Cloud</vt:lpstr>
      <vt:lpstr>distribution</vt:lpstr>
      <vt:lpstr>The Backend</vt:lpstr>
      <vt:lpstr>Testing The Cloud</vt:lpstr>
      <vt:lpstr>Test Automation Server</vt:lpstr>
      <vt:lpstr>Jenkins – Test Automation Server</vt:lpstr>
      <vt:lpstr>The Cloud - solution</vt:lpstr>
      <vt:lpstr>The Cloud</vt:lpstr>
      <vt:lpstr>Conclusion</vt:lpstr>
      <vt:lpstr>Questions and Answers</vt:lpstr>
      <vt:lpstr>Appendix - Technologies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department infrastructure?  Don't be afraid of open-source.</dc:title>
  <dc:creator>Chytil Petr</dc:creator>
  <cp:lastModifiedBy>Chytil Petr</cp:lastModifiedBy>
  <cp:revision>12</cp:revision>
  <dcterms:created xsi:type="dcterms:W3CDTF">2013-11-02T00:27:28Z</dcterms:created>
  <dcterms:modified xsi:type="dcterms:W3CDTF">2013-11-02T10:47:26Z</dcterms:modified>
</cp:coreProperties>
</file>

<file path=docProps/thumbnail.jpeg>
</file>